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7F71E5D-2A6B-4F4A-AADD-FEF0124BDE70}" type="datetimeFigureOut">
              <a:rPr lang="en-US" smtClean="0"/>
              <a:t>9/28/2016</a:t>
            </a:fld>
            <a:endParaRPr lang="en-US"/>
          </a:p>
        </p:txBody>
      </p:sp>
      <p:sp>
        <p:nvSpPr>
          <p:cNvPr id="23" name="Slide Number Placeholder 22"/>
          <p:cNvSpPr>
            <a:spLocks noGrp="1"/>
          </p:cNvSpPr>
          <p:nvPr>
            <p:ph type="sldNum" sz="quarter" idx="11"/>
          </p:nvPr>
        </p:nvSpPr>
        <p:spPr/>
        <p:txBody>
          <a:bodyPr/>
          <a:lstStyle/>
          <a:p>
            <a:fld id="{4A7BA2F5-A34E-4BC6-8513-E302A4B7CD75}"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F71E5D-2A6B-4F4A-AADD-FEF0124BDE70}"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BA2F5-A34E-4BC6-8513-E302A4B7CD7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F71E5D-2A6B-4F4A-AADD-FEF0124BDE70}"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7BA2F5-A34E-4BC6-8513-E302A4B7CD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E7F71E5D-2A6B-4F4A-AADD-FEF0124BDE70}" type="datetimeFigureOut">
              <a:rPr lang="en-US" smtClean="0"/>
              <a:t>9/28/2016</a:t>
            </a:fld>
            <a:endParaRPr lang="en-US"/>
          </a:p>
        </p:txBody>
      </p:sp>
      <p:sp>
        <p:nvSpPr>
          <p:cNvPr id="19" name="Slide Number Placeholder 18"/>
          <p:cNvSpPr>
            <a:spLocks noGrp="1"/>
          </p:cNvSpPr>
          <p:nvPr>
            <p:ph type="sldNum" sz="quarter" idx="15"/>
          </p:nvPr>
        </p:nvSpPr>
        <p:spPr/>
        <p:txBody>
          <a:bodyPr/>
          <a:lstStyle/>
          <a:p>
            <a:fld id="{4A7BA2F5-A34E-4BC6-8513-E302A4B7CD75}"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E7F71E5D-2A6B-4F4A-AADD-FEF0124BDE70}" type="datetimeFigureOut">
              <a:rPr lang="en-US" smtClean="0"/>
              <a:t>9/28/2016</a:t>
            </a:fld>
            <a:endParaRPr lang="en-US"/>
          </a:p>
        </p:txBody>
      </p:sp>
      <p:sp>
        <p:nvSpPr>
          <p:cNvPr id="20" name="Slide Number Placeholder 19"/>
          <p:cNvSpPr>
            <a:spLocks noGrp="1"/>
          </p:cNvSpPr>
          <p:nvPr>
            <p:ph type="sldNum" sz="quarter" idx="11"/>
          </p:nvPr>
        </p:nvSpPr>
        <p:spPr/>
        <p:txBody>
          <a:bodyPr/>
          <a:lstStyle/>
          <a:p>
            <a:fld id="{4A7BA2F5-A34E-4BC6-8513-E302A4B7CD75}"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E7F71E5D-2A6B-4F4A-AADD-FEF0124BDE70}" type="datetimeFigureOut">
              <a:rPr lang="en-US" smtClean="0"/>
              <a:t>9/28/2016</a:t>
            </a:fld>
            <a:endParaRPr lang="en-US"/>
          </a:p>
        </p:txBody>
      </p:sp>
      <p:sp>
        <p:nvSpPr>
          <p:cNvPr id="25" name="Slide Number Placeholder 24"/>
          <p:cNvSpPr>
            <a:spLocks noGrp="1"/>
          </p:cNvSpPr>
          <p:nvPr>
            <p:ph type="sldNum" sz="quarter" idx="16"/>
          </p:nvPr>
        </p:nvSpPr>
        <p:spPr/>
        <p:txBody>
          <a:bodyPr/>
          <a:lstStyle/>
          <a:p>
            <a:fld id="{4A7BA2F5-A34E-4BC6-8513-E302A4B7CD75}"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E7F71E5D-2A6B-4F4A-AADD-FEF0124BDE70}" type="datetimeFigureOut">
              <a:rPr lang="en-US" smtClean="0"/>
              <a:t>9/28/2016</a:t>
            </a:fld>
            <a:endParaRPr lang="en-US"/>
          </a:p>
        </p:txBody>
      </p:sp>
      <p:sp>
        <p:nvSpPr>
          <p:cNvPr id="24" name="Slide Number Placeholder 23"/>
          <p:cNvSpPr>
            <a:spLocks noGrp="1"/>
          </p:cNvSpPr>
          <p:nvPr>
            <p:ph type="sldNum" sz="quarter" idx="17"/>
          </p:nvPr>
        </p:nvSpPr>
        <p:spPr/>
        <p:txBody>
          <a:bodyPr/>
          <a:lstStyle/>
          <a:p>
            <a:fld id="{4A7BA2F5-A34E-4BC6-8513-E302A4B7CD75}"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E7F71E5D-2A6B-4F4A-AADD-FEF0124BDE70}" type="datetimeFigureOut">
              <a:rPr lang="en-US" smtClean="0"/>
              <a:t>9/28/2016</a:t>
            </a:fld>
            <a:endParaRPr lang="en-US"/>
          </a:p>
        </p:txBody>
      </p:sp>
      <p:sp>
        <p:nvSpPr>
          <p:cNvPr id="14" name="Slide Number Placeholder 13"/>
          <p:cNvSpPr>
            <a:spLocks noGrp="1"/>
          </p:cNvSpPr>
          <p:nvPr>
            <p:ph type="sldNum" sz="quarter" idx="11"/>
          </p:nvPr>
        </p:nvSpPr>
        <p:spPr/>
        <p:txBody>
          <a:bodyPr/>
          <a:lstStyle/>
          <a:p>
            <a:fld id="{4A7BA2F5-A34E-4BC6-8513-E302A4B7CD75}"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7F71E5D-2A6B-4F4A-AADD-FEF0124BDE70}" type="datetimeFigureOut">
              <a:rPr lang="en-US" smtClean="0"/>
              <a:t>9/28/2016</a:t>
            </a:fld>
            <a:endParaRPr lang="en-US"/>
          </a:p>
        </p:txBody>
      </p:sp>
      <p:sp>
        <p:nvSpPr>
          <p:cNvPr id="12" name="Slide Number Placeholder 11"/>
          <p:cNvSpPr>
            <a:spLocks noGrp="1"/>
          </p:cNvSpPr>
          <p:nvPr>
            <p:ph type="sldNum" sz="quarter" idx="11"/>
          </p:nvPr>
        </p:nvSpPr>
        <p:spPr/>
        <p:txBody>
          <a:bodyPr/>
          <a:lstStyle/>
          <a:p>
            <a:fld id="{4A7BA2F5-A34E-4BC6-8513-E302A4B7CD75}"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E7F71E5D-2A6B-4F4A-AADD-FEF0124BDE70}" type="datetimeFigureOut">
              <a:rPr lang="en-US" smtClean="0"/>
              <a:t>9/28/2016</a:t>
            </a:fld>
            <a:endParaRPr lang="en-US"/>
          </a:p>
        </p:txBody>
      </p:sp>
      <p:sp>
        <p:nvSpPr>
          <p:cNvPr id="18" name="Slide Number Placeholder 17"/>
          <p:cNvSpPr>
            <a:spLocks noGrp="1"/>
          </p:cNvSpPr>
          <p:nvPr>
            <p:ph type="sldNum" sz="quarter" idx="16"/>
          </p:nvPr>
        </p:nvSpPr>
        <p:spPr/>
        <p:txBody>
          <a:bodyPr/>
          <a:lstStyle/>
          <a:p>
            <a:fld id="{4A7BA2F5-A34E-4BC6-8513-E302A4B7CD75}"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E7F71E5D-2A6B-4F4A-AADD-FEF0124BDE70}" type="datetimeFigureOut">
              <a:rPr lang="en-US" smtClean="0"/>
              <a:t>9/28/2016</a:t>
            </a:fld>
            <a:endParaRPr lang="en-US"/>
          </a:p>
        </p:txBody>
      </p:sp>
      <p:sp>
        <p:nvSpPr>
          <p:cNvPr id="20" name="Slide Number Placeholder 19"/>
          <p:cNvSpPr>
            <a:spLocks noGrp="1"/>
          </p:cNvSpPr>
          <p:nvPr>
            <p:ph type="sldNum" sz="quarter" idx="15"/>
          </p:nvPr>
        </p:nvSpPr>
        <p:spPr/>
        <p:txBody>
          <a:bodyPr/>
          <a:lstStyle/>
          <a:p>
            <a:fld id="{4A7BA2F5-A34E-4BC6-8513-E302A4B7CD75}"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7F71E5D-2A6B-4F4A-AADD-FEF0124BDE70}" type="datetimeFigureOut">
              <a:rPr lang="en-US" smtClean="0"/>
              <a:t>9/28/2016</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4A7BA2F5-A34E-4BC6-8513-E302A4B7CD7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t>Take out loose-leaf and put your MLA heading at the top.</a:t>
            </a:r>
          </a:p>
          <a:p>
            <a:r>
              <a:rPr lang="en-US" dirty="0" smtClean="0"/>
              <a:t>Title “Socratic </a:t>
            </a:r>
            <a:br>
              <a:rPr lang="en-US" dirty="0" smtClean="0"/>
            </a:br>
            <a:r>
              <a:rPr lang="en-US" dirty="0" smtClean="0"/>
              <a:t>Seminar”</a:t>
            </a:r>
            <a:endParaRPr lang="en-US" dirty="0"/>
          </a:p>
        </p:txBody>
      </p:sp>
      <p:sp>
        <p:nvSpPr>
          <p:cNvPr id="2" name="Title 1"/>
          <p:cNvSpPr>
            <a:spLocks noGrp="1"/>
          </p:cNvSpPr>
          <p:nvPr>
            <p:ph type="title"/>
          </p:nvPr>
        </p:nvSpPr>
        <p:spPr/>
        <p:txBody>
          <a:bodyPr/>
          <a:lstStyle/>
          <a:p>
            <a:r>
              <a:rPr lang="en-US" dirty="0" smtClean="0"/>
              <a:t>September 28/29</a:t>
            </a:r>
            <a:br>
              <a:rPr lang="en-US" dirty="0" smtClean="0"/>
            </a:br>
            <a:endParaRPr lang="en-US" dirty="0"/>
          </a:p>
        </p:txBody>
      </p:sp>
    </p:spTree>
    <p:extLst>
      <p:ext uri="{BB962C8B-B14F-4D97-AF65-F5344CB8AC3E}">
        <p14:creationId xmlns:p14="http://schemas.microsoft.com/office/powerpoint/2010/main" val="162321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sz="2400" dirty="0" smtClean="0"/>
              <a:t>Consider the position of the dissident- the person or group of persons disagreeing with popular thought or governance. This could be an iconoclast who challenges the status quo and expected order as set out by generations of individuals. This could be the person who speaks out when they see culture shifting. </a:t>
            </a:r>
          </a:p>
          <a:p>
            <a:endParaRPr lang="en-US" dirty="0" smtClean="0"/>
          </a:p>
          <a:p>
            <a:endParaRPr lang="en-US" dirty="0"/>
          </a:p>
          <a:p>
            <a:r>
              <a:rPr lang="en-US" sz="2400" dirty="0" smtClean="0"/>
              <a:t>List as many of these persons or groups of persons as you can contemporary, pop, or historical. Try to get at least 5 and what they fought for or against.</a:t>
            </a:r>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The Meeting of Cultures</a:t>
            </a:r>
            <a:endParaRPr lang="en-US" dirty="0"/>
          </a:p>
        </p:txBody>
      </p:sp>
    </p:spTree>
    <p:extLst>
      <p:ext uri="{BB962C8B-B14F-4D97-AF65-F5344CB8AC3E}">
        <p14:creationId xmlns:p14="http://schemas.microsoft.com/office/powerpoint/2010/main" val="1008554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2400" dirty="0" smtClean="0"/>
              <a:t>From your list choose 3 you are most comfortable speaking about. </a:t>
            </a:r>
            <a:endParaRPr lang="en-US" sz="2400" dirty="0"/>
          </a:p>
        </p:txBody>
      </p:sp>
      <p:sp>
        <p:nvSpPr>
          <p:cNvPr id="3" name="Title 2"/>
          <p:cNvSpPr>
            <a:spLocks noGrp="1"/>
          </p:cNvSpPr>
          <p:nvPr>
            <p:ph type="title"/>
          </p:nvPr>
        </p:nvSpPr>
        <p:spPr/>
        <p:txBody>
          <a:bodyPr/>
          <a:lstStyle/>
          <a:p>
            <a:r>
              <a:rPr lang="en-US" dirty="0" smtClean="0"/>
              <a:t>Examples</a:t>
            </a:r>
            <a:endParaRPr lang="en-US" dirty="0"/>
          </a:p>
        </p:txBody>
      </p:sp>
    </p:spTree>
    <p:extLst>
      <p:ext uri="{BB962C8B-B14F-4D97-AF65-F5344CB8AC3E}">
        <p14:creationId xmlns:p14="http://schemas.microsoft.com/office/powerpoint/2010/main" val="3089044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r>
              <a:rPr lang="en-US" sz="2400" dirty="0" smtClean="0"/>
              <a:t>From our readings who fits this description?  Add them to your list of examples with a small defense. Make sure to write the title of the article we read and add at least one quote that characterizes their attitude toward dominant culture/ hegemony.</a:t>
            </a:r>
          </a:p>
          <a:p>
            <a:endParaRPr lang="en-US" sz="2400" dirty="0"/>
          </a:p>
          <a:p>
            <a:r>
              <a:rPr lang="en-US" sz="3600" i="1" dirty="0" smtClean="0"/>
              <a:t>The Mission</a:t>
            </a:r>
          </a:p>
          <a:p>
            <a:r>
              <a:rPr lang="en-US" sz="2400" dirty="0" smtClean="0"/>
              <a:t>Consider how each character plays a role in creating the world as it is or how they wish it to be.  Which characters have the most power when it comes to this?  Answer and defend with a reason or two.</a:t>
            </a:r>
          </a:p>
          <a:p>
            <a:endParaRPr lang="en-US" sz="3600" dirty="0"/>
          </a:p>
          <a:p>
            <a:endParaRPr lang="en-US" sz="2400" dirty="0"/>
          </a:p>
        </p:txBody>
      </p:sp>
      <p:sp>
        <p:nvSpPr>
          <p:cNvPr id="3" name="Title 2"/>
          <p:cNvSpPr>
            <a:spLocks noGrp="1"/>
          </p:cNvSpPr>
          <p:nvPr>
            <p:ph type="title"/>
          </p:nvPr>
        </p:nvSpPr>
        <p:spPr/>
        <p:txBody>
          <a:bodyPr/>
          <a:lstStyle/>
          <a:p>
            <a:r>
              <a:rPr lang="en-US" dirty="0" smtClean="0"/>
              <a:t>Readings</a:t>
            </a:r>
            <a:endParaRPr lang="en-US" dirty="0"/>
          </a:p>
        </p:txBody>
      </p:sp>
    </p:spTree>
    <p:extLst>
      <p:ext uri="{BB962C8B-B14F-4D97-AF65-F5344CB8AC3E}">
        <p14:creationId xmlns:p14="http://schemas.microsoft.com/office/powerpoint/2010/main" val="948506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dirty="0" smtClean="0"/>
              <a:t>At the end of </a:t>
            </a:r>
            <a:r>
              <a:rPr lang="en-US" i="1" dirty="0" smtClean="0"/>
              <a:t>The Mission </a:t>
            </a:r>
            <a:r>
              <a:rPr lang="en-US" dirty="0" smtClean="0"/>
              <a:t>we get this dialogue from Senor </a:t>
            </a:r>
            <a:r>
              <a:rPr lang="en-US" dirty="0" err="1" smtClean="0"/>
              <a:t>Hontar</a:t>
            </a:r>
            <a:r>
              <a:rPr lang="en-US" dirty="0" smtClean="0"/>
              <a:t> and </a:t>
            </a:r>
            <a:r>
              <a:rPr lang="en-US" dirty="0" err="1" smtClean="0"/>
              <a:t>Altimarano</a:t>
            </a:r>
            <a:r>
              <a:rPr lang="en-US" dirty="0" smtClean="0"/>
              <a:t>:</a:t>
            </a:r>
          </a:p>
          <a:p>
            <a:r>
              <a:rPr lang="en-US" dirty="0" err="1"/>
              <a:t>Hontar</a:t>
            </a:r>
            <a:r>
              <a:rPr lang="en-US" dirty="0"/>
              <a:t>: </a:t>
            </a:r>
            <a:r>
              <a:rPr lang="en-US" dirty="0" smtClean="0"/>
              <a:t>“We </a:t>
            </a:r>
            <a:r>
              <a:rPr lang="en-US" dirty="0"/>
              <a:t>must work in the world, your eminence. The world is thus</a:t>
            </a:r>
            <a:r>
              <a:rPr lang="en-US" dirty="0" smtClean="0"/>
              <a:t>.” </a:t>
            </a:r>
            <a:r>
              <a:rPr lang="en-US" dirty="0" err="1"/>
              <a:t>Altamirano</a:t>
            </a:r>
            <a:r>
              <a:rPr lang="en-US" dirty="0"/>
              <a:t>: </a:t>
            </a:r>
            <a:r>
              <a:rPr lang="en-US" dirty="0" smtClean="0"/>
              <a:t>“No</a:t>
            </a:r>
            <a:r>
              <a:rPr lang="en-US" dirty="0"/>
              <a:t>, </a:t>
            </a:r>
            <a:r>
              <a:rPr lang="en-US" b="1" dirty="0" err="1"/>
              <a:t>Señor</a:t>
            </a:r>
            <a:r>
              <a:rPr lang="en-US" b="1" dirty="0"/>
              <a:t> </a:t>
            </a:r>
            <a:r>
              <a:rPr lang="en-US" b="1" dirty="0" err="1"/>
              <a:t>Hontar</a:t>
            </a:r>
            <a:r>
              <a:rPr lang="en-US" dirty="0"/>
              <a:t>. Thus have we made the world... thus have I made it</a:t>
            </a:r>
            <a:r>
              <a:rPr lang="en-US" dirty="0" smtClean="0"/>
              <a:t>.”</a:t>
            </a:r>
          </a:p>
          <a:p>
            <a:r>
              <a:rPr lang="en-US" dirty="0" smtClean="0"/>
              <a:t>Thoreau writes in Civil Disobedience: </a:t>
            </a:r>
          </a:p>
          <a:p>
            <a:r>
              <a:rPr lang="en-US" dirty="0" smtClean="0"/>
              <a:t>“</a:t>
            </a:r>
            <a:r>
              <a:rPr lang="en-US" dirty="0"/>
              <a:t>Others- as most legislators, politicians, lawyers, ministers, and office-holders- serve the state chiefly with their heads; and, as they rarely make any moral distinctions, they are as likely to serve the devil, without intending it, as God. A very few- as heroes, patriots, martyrs, reformers in the great sense, and men- serve the state with their consciences also, and so necessarily resist it for the most part; and they are commonly treated as enemies by it. A wise man will only be useful as a man, and will not submit to be "clay," and "stop a hole to keep the wind away," </a:t>
            </a:r>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r>
              <a:rPr lang="en-US" dirty="0" smtClean="0"/>
              <a:t>Idealism Argument</a:t>
            </a:r>
            <a:endParaRPr lang="en-US" dirty="0"/>
          </a:p>
        </p:txBody>
      </p:sp>
    </p:spTree>
    <p:extLst>
      <p:ext uri="{BB962C8B-B14F-4D97-AF65-F5344CB8AC3E}">
        <p14:creationId xmlns:p14="http://schemas.microsoft.com/office/powerpoint/2010/main" val="1466568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smtClean="0"/>
              <a:t>What is the moral duty of a human in the world?  </a:t>
            </a:r>
          </a:p>
          <a:p>
            <a:r>
              <a:rPr lang="en-US" sz="3200" dirty="0" smtClean="0"/>
              <a:t>What is the power of the individual </a:t>
            </a:r>
            <a:r>
              <a:rPr lang="en-US" sz="3200" smtClean="0"/>
              <a:t>to affect </a:t>
            </a:r>
            <a:r>
              <a:rPr lang="en-US" sz="3200" dirty="0" smtClean="0"/>
              <a:t>change in the world?</a:t>
            </a:r>
          </a:p>
          <a:p>
            <a:r>
              <a:rPr lang="en-US" sz="3200" dirty="0" smtClean="0"/>
              <a:t>Is the world as it is OR is it how we make it?</a:t>
            </a:r>
          </a:p>
          <a:p>
            <a:r>
              <a:rPr lang="en-US" dirty="0" smtClean="0"/>
              <a:t>Choose one of the above questions, and write the introduction for that argument essay. (with thesis and reasons) then list resources you would use for grounds.</a:t>
            </a:r>
            <a:endParaRPr lang="en-US" dirty="0"/>
          </a:p>
        </p:txBody>
      </p:sp>
      <p:sp>
        <p:nvSpPr>
          <p:cNvPr id="3" name="Title 2"/>
          <p:cNvSpPr>
            <a:spLocks noGrp="1"/>
          </p:cNvSpPr>
          <p:nvPr>
            <p:ph type="title"/>
          </p:nvPr>
        </p:nvSpPr>
        <p:spPr/>
        <p:txBody>
          <a:bodyPr/>
          <a:lstStyle/>
          <a:p>
            <a:r>
              <a:rPr lang="en-US" dirty="0" smtClean="0"/>
              <a:t>Argument</a:t>
            </a:r>
            <a:endParaRPr lang="en-US" dirty="0"/>
          </a:p>
        </p:txBody>
      </p:sp>
    </p:spTree>
    <p:extLst>
      <p:ext uri="{BB962C8B-B14F-4D97-AF65-F5344CB8AC3E}">
        <p14:creationId xmlns:p14="http://schemas.microsoft.com/office/powerpoint/2010/main" val="1053771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r>
              <a:rPr lang="en-US" sz="3200" dirty="0" smtClean="0"/>
              <a:t>Americans take pride in individuality – what is our response toward taking action against the hegemony?</a:t>
            </a:r>
            <a:endParaRPr lang="en-US" sz="3200" dirty="0"/>
          </a:p>
        </p:txBody>
      </p:sp>
      <p:sp>
        <p:nvSpPr>
          <p:cNvPr id="3" name="Title 2"/>
          <p:cNvSpPr>
            <a:spLocks noGrp="1"/>
          </p:cNvSpPr>
          <p:nvPr>
            <p:ph type="title"/>
          </p:nvPr>
        </p:nvSpPr>
        <p:spPr/>
        <p:txBody>
          <a:bodyPr/>
          <a:lstStyle/>
          <a:p>
            <a:r>
              <a:rPr lang="en-US" dirty="0" smtClean="0"/>
              <a:t>National Identity</a:t>
            </a:r>
            <a:endParaRPr lang="en-US" dirty="0"/>
          </a:p>
        </p:txBody>
      </p:sp>
    </p:spTree>
    <p:extLst>
      <p:ext uri="{BB962C8B-B14F-4D97-AF65-F5344CB8AC3E}">
        <p14:creationId xmlns:p14="http://schemas.microsoft.com/office/powerpoint/2010/main" val="2122996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92500" lnSpcReduction="10000"/>
          </a:bodyPr>
          <a:lstStyle/>
          <a:p>
            <a:r>
              <a:rPr lang="en-US" sz="3200" dirty="0" smtClean="0"/>
              <a:t>How is this connected to what you see currently in our nation-  where do you see or hear dissonance, dissidence, iconoclasm?</a:t>
            </a:r>
          </a:p>
          <a:p>
            <a:endParaRPr lang="en-US" sz="3200" dirty="0"/>
          </a:p>
          <a:p>
            <a:r>
              <a:rPr lang="en-US" sz="3200" dirty="0" smtClean="0"/>
              <a:t>If our ideals as expressed in the Declaration of Independence and the Constitution support the idea of challenging the status quo when morally necessary, how does our national response support or challenge those who exercise such “radical” idealism?</a:t>
            </a:r>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Furthermore</a:t>
            </a:r>
            <a:endParaRPr lang="en-US" dirty="0"/>
          </a:p>
        </p:txBody>
      </p:sp>
    </p:spTree>
    <p:extLst>
      <p:ext uri="{BB962C8B-B14F-4D97-AF65-F5344CB8AC3E}">
        <p14:creationId xmlns:p14="http://schemas.microsoft.com/office/powerpoint/2010/main" val="1099612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321</TotalTime>
  <Words>414</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Mylar</vt:lpstr>
      <vt:lpstr>September 28/29 </vt:lpstr>
      <vt:lpstr>The Meeting of Cultures</vt:lpstr>
      <vt:lpstr>Examples</vt:lpstr>
      <vt:lpstr>Readings</vt:lpstr>
      <vt:lpstr>Idealism Argument</vt:lpstr>
      <vt:lpstr>Argument</vt:lpstr>
      <vt:lpstr>National Identity</vt:lpstr>
      <vt:lpstr>Furthermore</vt:lpstr>
    </vt:vector>
  </TitlesOfParts>
  <Company>Austin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28/29</dc:title>
  <dc:creator>Windows User</dc:creator>
  <cp:lastModifiedBy>Windows User</cp:lastModifiedBy>
  <cp:revision>12</cp:revision>
  <dcterms:created xsi:type="dcterms:W3CDTF">2016-09-28T13:11:06Z</dcterms:created>
  <dcterms:modified xsi:type="dcterms:W3CDTF">2016-09-28T18:52:10Z</dcterms:modified>
</cp:coreProperties>
</file>